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Заняття з громадянської освіти для молодших школярів.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Підготувала 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Вихователь ГПД ЗЗОШ №55:Дьяченко А.В.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2755909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Знання прав та обов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’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язків - запорука профілактики правопорушень серед школярів </a:t>
            </a:r>
            <a:endParaRPr lang="ru-RU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357298"/>
            <a:ext cx="5186370" cy="4768865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Але, як правило,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розв’язати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толерантність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компромісу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розв’язання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доручають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арбітру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суду.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Monotype Corsiva" pitchFamily="66" charset="0"/>
              </a:rPr>
              <a:t>Конфлікт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Documents and Settings\Администратор\Рабочий стол\lesson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500174"/>
            <a:ext cx="2857520" cy="4500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614866" cy="5697559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реальному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трапляється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хочеться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затриматись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дискотеці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ввечері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знаєш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хвилюватиметься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повернутися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тебе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відпочинок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правом так,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6" name="Содержимое 5" descr="conflict-300x16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8750" y="1643050"/>
            <a:ext cx="2857500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143536" cy="592935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Правила,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записані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Конституції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порушувати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Того,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порушує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правила та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завдає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шкоду людям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буде покарано.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Міліціонери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слідкують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у Конституції правил, а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затримують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тих,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порушує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logo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388" y="285728"/>
            <a:ext cx="1695450" cy="2381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Що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таке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злочин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?</a:t>
            </a:r>
            <a:endParaRPr lang="ru-RU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762520"/>
          </a:xfrm>
        </p:spPr>
        <p:txBody>
          <a:bodyPr>
            <a:normAutofit fontScale="62500" lnSpcReduction="20000"/>
          </a:bodyPr>
          <a:lstStyle/>
          <a:p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небезпечні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завдають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суспільству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людям,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600" b="1" i="1" dirty="0" err="1" smtClean="0">
                <a:latin typeface="Times New Roman" pitchFamily="18" charset="0"/>
                <a:cs typeface="Times New Roman" pitchFamily="18" charset="0"/>
              </a:rPr>
              <a:t>злочинами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А тих,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вчиняє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4600" b="1" i="1" dirty="0" err="1" smtClean="0">
                <a:latin typeface="Times New Roman" pitchFamily="18" charset="0"/>
                <a:cs typeface="Times New Roman" pitchFamily="18" charset="0"/>
              </a:rPr>
              <a:t>злочинцями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ru-RU" sz="4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  <p:pic>
        <p:nvPicPr>
          <p:cNvPr id="6" name="Содержимое 5" descr="stranger_hooligan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62189"/>
            <a:ext cx="4059238" cy="38956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59936" cy="559595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ЗЛОЧИН – ЦЕ НАЙГІРШЕ, ЩО МОЖЕ ВЧИНИТИ ЛЮДИНА, І ВІД ТОГО НАС ОХОРОНЯЄ МІЛІЦІЯ.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Хулігани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жорстоко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побили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перехожого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Підліток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іграшку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крамниці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заплативши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розбила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машині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злочином</a:t>
            </a:r>
            <a:r>
              <a:rPr lang="ru-RU" dirty="0" smtClean="0"/>
              <a:t>.</a:t>
            </a:r>
          </a:p>
        </p:txBody>
      </p:sp>
      <p:pic>
        <p:nvPicPr>
          <p:cNvPr id="5" name="Содержимое 4" descr="vor_2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2819" y="928670"/>
            <a:ext cx="381000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того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люди точно знали,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злочином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створили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Кримінальний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кодекс.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Кримінальний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велика книга,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перераховані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написано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Кримінальному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кодексі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злочинами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раз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Кримінальний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ЯКЩО ХТОСЬ ВЧИНЯЄ ЗЛОЧИН, ПОВІДОМ ПРО ЦЕ БАТЬКІВ АБО МІЛІЦІЮ.</a:t>
            </a:r>
            <a:b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Конституція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найгірше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серйозні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Кримінальному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кодексі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Треба знати,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Міліція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затримує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Підведемо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підсумки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:</a:t>
            </a:r>
            <a:b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впевнений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тому,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Конституція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Кримінальний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спитай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дозволу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того,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тебе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люди, якщо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знаєш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злочин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побачиш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хтось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вчиняє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злочин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повинен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розповісти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батькам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дорослим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зателефонувати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міліції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запам’ятай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ловити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злочинців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справа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міліції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повинен сам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небезпечно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solidFill>
                  <a:schemeClr val="bg1"/>
                </a:solidFill>
                <a:latin typeface="Monotype Corsiva" pitchFamily="66" charset="0"/>
              </a:rPr>
              <a:t>Поради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:</a:t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48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НЕЗНАННЯ ЗАКОНІВ НЕ ЗВІЛЬНЯЄ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ВІД</a:t>
            </a:r>
            <a:r>
              <a:rPr b="1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ВІДПОВІДАЛЬНОСТІ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ЗА ЇХ ПОРУШЕННЯ.</a:t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bezpeka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72444" y="3714752"/>
            <a:ext cx="5799952" cy="2428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закріплює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насамперед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 Конституції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наголошено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честь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недоторканість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найвищою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сама для себе,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857388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Які права та </a:t>
            </a:r>
            <a:r>
              <a:rPr lang="ru-RU" sz="6000" b="1" dirty="0" err="1" smtClean="0">
                <a:solidFill>
                  <a:schemeClr val="bg1"/>
                </a:solidFill>
                <a:latin typeface="Monotype Corsiva" pitchFamily="66" charset="0"/>
              </a:rPr>
              <a:t>обов'язки</a:t>
            </a: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6000" b="1" dirty="0" err="1" smtClean="0">
                <a:solidFill>
                  <a:schemeClr val="bg1"/>
                </a:solidFill>
                <a:latin typeface="Monotype Corsiva" pitchFamily="66" charset="0"/>
              </a:rPr>
              <a:t>має</a:t>
            </a: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b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dirty="0" err="1" smtClean="0">
                <a:solidFill>
                  <a:schemeClr val="bg1"/>
                </a:solidFill>
                <a:latin typeface="Monotype Corsiva" pitchFamily="66" charset="0"/>
              </a:rPr>
              <a:t>громадянин</a:t>
            </a: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?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Рисунок 5" descr="http://children.kmu.gov.ua/img/forall/content/school/lesson4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57166"/>
            <a:ext cx="2000232" cy="18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До 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громадянських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(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особистих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) прав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і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свобод</a:t>
            </a:r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 </a:t>
            </a:r>
            <a:r>
              <a:rPr lang="ru-RU" sz="4400" dirty="0" err="1" smtClean="0">
                <a:solidFill>
                  <a:schemeClr val="bg1"/>
                </a:solidFill>
                <a:latin typeface="Monotype Corsiva" pitchFamily="66" charset="0"/>
              </a:rPr>
              <a:t>людини</a:t>
            </a:r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 належать:</a:t>
            </a:r>
            <a:endParaRPr lang="ru-RU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права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на </a:t>
            </a:r>
            <a:r>
              <a:rPr lang="ru-RU" dirty="0" err="1" smtClean="0"/>
              <a:t>повагу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свободу та </a:t>
            </a:r>
            <a:r>
              <a:rPr lang="ru-RU" dirty="0" err="1" smtClean="0"/>
              <a:t>особисту</a:t>
            </a:r>
            <a:r>
              <a:rPr lang="ru-RU" dirty="0" smtClean="0"/>
              <a:t> </a:t>
            </a:r>
            <a:r>
              <a:rPr lang="ru-RU" dirty="0" err="1" smtClean="0"/>
              <a:t>недоторканість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на </a:t>
            </a:r>
            <a:r>
              <a:rPr lang="ru-RU" dirty="0" err="1" smtClean="0"/>
              <a:t>невтручання</a:t>
            </a:r>
            <a:r>
              <a:rPr lang="ru-RU" dirty="0" smtClean="0"/>
              <a:t> в </a:t>
            </a:r>
            <a:r>
              <a:rPr lang="ru-RU" dirty="0" err="1" smtClean="0"/>
              <a:t>особисте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таємницю</a:t>
            </a:r>
            <a:r>
              <a:rPr lang="ru-RU" dirty="0" smtClean="0"/>
              <a:t> </a:t>
            </a:r>
            <a:r>
              <a:rPr lang="ru-RU" dirty="0" err="1" smtClean="0"/>
              <a:t>листування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недоторканість</a:t>
            </a:r>
            <a:r>
              <a:rPr lang="ru-RU" dirty="0" smtClean="0"/>
              <a:t> </a:t>
            </a:r>
            <a:r>
              <a:rPr lang="ru-RU" dirty="0" err="1" smtClean="0"/>
              <a:t>житла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свободу думки </a:t>
            </a:r>
            <a:r>
              <a:rPr lang="ru-RU" dirty="0" err="1" smtClean="0"/>
              <a:t>і</a:t>
            </a:r>
            <a:r>
              <a:rPr lang="ru-RU" dirty="0" smtClean="0"/>
              <a:t> слова, </a:t>
            </a:r>
            <a:r>
              <a:rPr lang="ru-RU" dirty="0" err="1" smtClean="0"/>
              <a:t>світогляду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віросповідання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пересування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http://children.kmu.gov.ua/img/forall/content/school/lesson4_2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653881" y="1571612"/>
            <a:ext cx="241858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До </a:t>
            </a:r>
            <a:r>
              <a:rPr lang="ru-RU" dirty="0" err="1" smtClean="0">
                <a:solidFill>
                  <a:schemeClr val="bg1"/>
                </a:solidFill>
                <a:latin typeface="Monotype Corsiva" pitchFamily="66" charset="0"/>
              </a:rPr>
              <a:t>головних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  <a:latin typeface="Monotype Corsiva" pitchFamily="66" charset="0"/>
              </a:rPr>
              <a:t>соціально-економічних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прав: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право </a:t>
            </a:r>
            <a:r>
              <a:rPr lang="ru-RU" dirty="0" err="1" smtClean="0"/>
              <a:t>володіти</a:t>
            </a:r>
            <a:r>
              <a:rPr lang="ru-RU" dirty="0" smtClean="0"/>
              <a:t>,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розпоряджатися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власністю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право на </a:t>
            </a:r>
            <a:r>
              <a:rPr lang="ru-RU" dirty="0" err="1" smtClean="0"/>
              <a:t>підприємницьку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права: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працю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страйк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відпочинок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житло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на </a:t>
            </a:r>
            <a:r>
              <a:rPr lang="ru-RU" dirty="0" err="1" smtClean="0"/>
              <a:t>достатній</a:t>
            </a:r>
            <a:r>
              <a:rPr lang="ru-RU" dirty="0" smtClean="0"/>
              <a:t> </a:t>
            </a:r>
            <a:r>
              <a:rPr lang="ru-RU" dirty="0" err="1" smtClean="0"/>
              <a:t>життєвий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на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lesson2_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9569" y="2452687"/>
            <a:ext cx="2476500" cy="271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До 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культурних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прав</a:t>
            </a:r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 належать:</a:t>
            </a:r>
            <a:endParaRPr lang="ru-RU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5813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право на </a:t>
            </a:r>
            <a:r>
              <a:rPr lang="ru-RU" dirty="0" err="1" smtClean="0"/>
              <a:t>освіту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на свободу </a:t>
            </a:r>
            <a:r>
              <a:rPr lang="ru-RU" dirty="0" err="1" smtClean="0"/>
              <a:t>літературної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художньої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технічної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творчості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45782672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3372" y="2643182"/>
            <a:ext cx="4357718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bg1"/>
                </a:solidFill>
                <a:latin typeface="Monotype Corsiva" pitchFamily="66" charset="0"/>
              </a:rPr>
              <a:t>Роль держави у </a:t>
            </a:r>
            <a:r>
              <a:rPr lang="uk-UA" sz="4800" dirty="0" err="1" smtClean="0">
                <a:solidFill>
                  <a:schemeClr val="bg1"/>
                </a:solidFill>
                <a:latin typeface="Monotype Corsiva" pitchFamily="66" charset="0"/>
              </a:rPr>
              <a:t>правотворенні</a:t>
            </a:r>
            <a:endParaRPr lang="ru-RU" sz="4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Держава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покладає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свобод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охороняти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захищати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права 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захищати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Содержимое 6" descr="27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6306" y="1785926"/>
            <a:ext cx="2137594" cy="26479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err="1" smtClean="0">
                <a:solidFill>
                  <a:schemeClr val="bg1"/>
                </a:solidFill>
                <a:latin typeface="Monotype Corsiva" pitchFamily="66" charset="0"/>
              </a:rPr>
              <a:t>Що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Monotype Corsiva" pitchFamily="66" charset="0"/>
              </a:rPr>
              <a:t>таке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Monotype Corsiva" pitchFamily="66" charset="0"/>
              </a:rPr>
              <a:t>конституційні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Monotype Corsiva" pitchFamily="66" charset="0"/>
              </a:rPr>
              <a:t>обов’язки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?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4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8115328" cy="4983179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права </a:t>
            </a:r>
            <a:r>
              <a:rPr lang="ru-RU" dirty="0" err="1" smtClean="0"/>
              <a:t>і</a:t>
            </a:r>
            <a:r>
              <a:rPr lang="ru-RU" dirty="0" smtClean="0"/>
              <a:t> особи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конституційні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. В </a:t>
            </a:r>
            <a:r>
              <a:rPr lang="ru-RU" dirty="0" err="1" smtClean="0"/>
              <a:t>обов’язках</a:t>
            </a:r>
            <a:r>
              <a:rPr lang="ru-RU" dirty="0" smtClean="0"/>
              <a:t> </a:t>
            </a:r>
            <a:r>
              <a:rPr lang="ru-RU" dirty="0" err="1" smtClean="0"/>
              <a:t>виражено</a:t>
            </a:r>
            <a:r>
              <a:rPr lang="ru-RU" dirty="0" smtClean="0"/>
              <a:t> як </a:t>
            </a:r>
            <a:r>
              <a:rPr lang="ru-RU" dirty="0" err="1" smtClean="0"/>
              <a:t>особисті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загальнозначимі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конституційними</a:t>
            </a:r>
            <a:r>
              <a:rPr lang="ru-RU" dirty="0" smtClean="0"/>
              <a:t> </a:t>
            </a:r>
            <a:r>
              <a:rPr lang="ru-RU" dirty="0" err="1" smtClean="0"/>
              <a:t>обов’язками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тип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нормальне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небагато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обов’язок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величезне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обов’язками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яка </a:t>
            </a:r>
            <a:r>
              <a:rPr lang="ru-RU" dirty="0" err="1" smtClean="0"/>
              <a:t>живе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Вітчизни</a:t>
            </a:r>
            <a:r>
              <a:rPr lang="ru-RU" dirty="0" smtClean="0"/>
              <a:t>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Відповідно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до Конституції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України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важливими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обов’язками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громадянина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України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є: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захист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Вітчизни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територіальної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цілісності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шанування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символів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обов’язок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кожного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заподіювати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культурній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спадщині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відшкодовувати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завдані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громадянин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сплачувати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неухильне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Конституції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прав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свобод,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гідності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права таким чином,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порушувало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сказати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там,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Але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напевно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доводилося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опинятися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тобою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порушувало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бажаєш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послухати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дозвілля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зібрався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поспати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кореспондент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на свободу слова,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повідомляє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подробиці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повагу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гідності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порушено.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1867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Які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проблеми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виникати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реалізації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наших прав?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</TotalTime>
  <Words>764</Words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Знання прав та обов’язків - запорука профілактики правопорушень серед школярів </vt:lpstr>
      <vt:lpstr>    Які права та обов'язки має  громадянин? </vt:lpstr>
      <vt:lpstr>До громадянських (особистих) прав і свобод людини належать:</vt:lpstr>
      <vt:lpstr>До головних соціально-економічних прав: </vt:lpstr>
      <vt:lpstr>До культурних прав належать:</vt:lpstr>
      <vt:lpstr>Роль держави у правотворенні</vt:lpstr>
      <vt:lpstr>Що таке конституційні обов’язки? </vt:lpstr>
      <vt:lpstr>Відповідно до Конституції України важливими обов’язками громадянина України є:</vt:lpstr>
      <vt:lpstr>Які проблеми можуть виникати  при реалізації наших прав?</vt:lpstr>
      <vt:lpstr>Конфлікт</vt:lpstr>
      <vt:lpstr>Слайд 11</vt:lpstr>
      <vt:lpstr>Правила, які записані у Конституції України, ні в якому разі не можна порушувати. Того, хто порушує ці правила та завдає шкоду людям або природі, буде покарано.   Міліціонери слідкують за виконанням установлених  у Конституції правил, а також затримують тих, хто їх порушує.</vt:lpstr>
      <vt:lpstr>Що таке злочин?</vt:lpstr>
      <vt:lpstr>Слайд 14</vt:lpstr>
      <vt:lpstr>            ЯКЩО ХТОСЬ ВЧИНЯЄ ЗЛОЧИН, ПОВІДОМ ПРО ЦЕ БАТЬКІВ АБО МІЛІЦІЮ. </vt:lpstr>
      <vt:lpstr>        Підведемо підсумки: </vt:lpstr>
      <vt:lpstr>Поради: </vt:lpstr>
      <vt:lpstr>    НЕЗНАННЯ ЗАКОНІВ НЕ ЗВІЛЬНЯЄ ВІД ВІДПОВІДАЛЬНОСТІ ЗА ЇХ ПОРУШЕННЯ.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Знання прав та обов’язків - запорука профілактики правопорушень серед школярів </dc:title>
  <cp:lastModifiedBy>XTreme</cp:lastModifiedBy>
  <cp:revision>12</cp:revision>
  <dcterms:modified xsi:type="dcterms:W3CDTF">2011-11-30T06:33:58Z</dcterms:modified>
</cp:coreProperties>
</file>